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7" r:id="rId3"/>
    <p:sldId id="306" r:id="rId4"/>
    <p:sldId id="308" r:id="rId5"/>
    <p:sldId id="309" r:id="rId6"/>
    <p:sldId id="315" r:id="rId7"/>
    <p:sldId id="310" r:id="rId8"/>
    <p:sldId id="311" r:id="rId9"/>
    <p:sldId id="312" r:id="rId10"/>
    <p:sldId id="313" r:id="rId11"/>
    <p:sldId id="286" r:id="rId12"/>
    <p:sldId id="305" r:id="rId13"/>
    <p:sldId id="314" r:id="rId14"/>
    <p:sldId id="299" r:id="rId15"/>
    <p:sldId id="300" r:id="rId16"/>
    <p:sldId id="301" r:id="rId17"/>
    <p:sldId id="302" r:id="rId18"/>
    <p:sldId id="303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CA529-162B-4939-A753-F6B2ADF45051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2B96F-7B88-4E07-93FF-1CF7FAD0739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07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11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9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2B96F-7B88-4E07-93FF-1CF7FAD0739F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90C1F-8231-44FB-B055-D8F45BA072A4}" type="datetimeFigureOut">
              <a:rPr lang="en-CA" smtClean="0"/>
              <a:pPr/>
              <a:t>27/02/2012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C2F03-8EB9-4295-9668-D7E77067802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Public Meeting on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Proposed Development Applications for:</a:t>
            </a:r>
            <a:br>
              <a:rPr lang="en-US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Millford</a:t>
            </a:r>
            <a:r>
              <a:rPr lang="en-US" dirty="0" smtClean="0">
                <a:latin typeface="+mn-lt"/>
              </a:rPr>
              <a:t> Development Ltd.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55 Eagle Street, </a:t>
            </a:r>
            <a:r>
              <a:rPr lang="en-US" dirty="0" err="1" smtClean="0">
                <a:latin typeface="+mn-lt"/>
              </a:rPr>
              <a:t>Newmarket</a:t>
            </a:r>
            <a:r>
              <a:rPr lang="en-US" dirty="0" smtClean="0">
                <a:latin typeface="+mn-lt"/>
              </a:rPr>
              <a:t>, ON</a:t>
            </a:r>
            <a:br>
              <a:rPr lang="en-US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Monday, February 27, 2012</a:t>
            </a:r>
            <a:endParaRPr lang="en-CA" dirty="0"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PROPOSED ZONING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2524 MAP 6 110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200" y="130345"/>
            <a:ext cx="8991600" cy="58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DA Site Plan Slide 1- Development Concept 120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56" y="89050"/>
            <a:ext cx="8478687" cy="59364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912668" y="4265611"/>
            <a:ext cx="730424" cy="4365104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DEVELOPMENT CONCEPT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58916" y="3711859"/>
            <a:ext cx="730424" cy="5472608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URBAN DESIGN CONCEPT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99992" y="491187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 smtClean="0"/>
              <a:t>Context Sensitive Design Approach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Responsive to Natural Environment in Valley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Compatible with Adjacent Neighbourhood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Responsive to Planning Objectives of the </a:t>
            </a:r>
            <a:r>
              <a:rPr lang="en-CA" sz="1600" dirty="0" err="1" smtClean="0"/>
              <a:t>Yonge</a:t>
            </a:r>
            <a:r>
              <a:rPr lang="en-CA" sz="1600" dirty="0" smtClean="0"/>
              <a:t> Street Corridor</a:t>
            </a:r>
            <a:endParaRPr lang="en-CA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499992" y="2255383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 smtClean="0"/>
              <a:t>High Quality Urban Design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Streetscape with Porches and Bay Windows to integrate with Existing Neighbourhood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Internal Roadway System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Pedestrian/Bicycle Connectivity to new development and Valley</a:t>
            </a:r>
            <a:endParaRPr lang="en-CA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499992" y="4265801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 smtClean="0"/>
              <a:t>Attractive, Liveable Community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Natural Area in Valley with Walking and Bicycle Trails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Sustainable Design Principles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Safe Community Design Principles</a:t>
            </a:r>
            <a:endParaRPr lang="en-CA" sz="1600" dirty="0"/>
          </a:p>
        </p:txBody>
      </p:sp>
      <p:pic>
        <p:nvPicPr>
          <p:cNvPr id="19" name="Picture 18" descr="URBAN DESIGN CONCEP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828" y="188640"/>
            <a:ext cx="3383824" cy="56351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DA Site Plan Slide 1- Development Concept 120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57" y="89050"/>
            <a:ext cx="8478687" cy="59364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912668" y="4265611"/>
            <a:ext cx="730424" cy="4365104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MOVEMENT SYSTEMS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L1_11.03.01 copy.jpg"/>
          <p:cNvPicPr>
            <a:picLocks noChangeAspect="1"/>
          </p:cNvPicPr>
          <p:nvPr/>
        </p:nvPicPr>
        <p:blipFill>
          <a:blip r:embed="rId3" cstate="print"/>
          <a:srcRect l="2066" t="2048" r="2066" b="1257"/>
          <a:stretch>
            <a:fillRect/>
          </a:stretch>
        </p:blipFill>
        <p:spPr bwMode="auto">
          <a:xfrm>
            <a:off x="215516" y="90560"/>
            <a:ext cx="8712968" cy="585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912668" y="4265611"/>
            <a:ext cx="730424" cy="4365104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LANDSCAPE DESIGN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 descr="Logo-emai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0432" y="6237312"/>
            <a:ext cx="576063" cy="43204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EPT 21.jpg"/>
          <p:cNvPicPr>
            <a:picLocks noChangeAspect="1"/>
          </p:cNvPicPr>
          <p:nvPr/>
        </p:nvPicPr>
        <p:blipFill>
          <a:blip r:embed="rId3" cstate="print"/>
          <a:srcRect l="1695" t="2395" r="3108"/>
          <a:stretch>
            <a:fillRect/>
          </a:stretch>
        </p:blipFill>
        <p:spPr>
          <a:xfrm>
            <a:off x="1295636" y="3068960"/>
            <a:ext cx="3240360" cy="2933992"/>
          </a:xfrm>
          <a:prstGeom prst="rect">
            <a:avLst/>
          </a:prstGeom>
        </p:spPr>
      </p:pic>
      <p:pic>
        <p:nvPicPr>
          <p:cNvPr id="15" name="Picture 14" descr="DEC 21.jpg"/>
          <p:cNvPicPr>
            <a:picLocks noChangeAspect="1"/>
          </p:cNvPicPr>
          <p:nvPr/>
        </p:nvPicPr>
        <p:blipFill>
          <a:blip r:embed="rId4" cstate="print"/>
          <a:srcRect l="1907" t="2366" r="2855"/>
          <a:stretch>
            <a:fillRect/>
          </a:stretch>
        </p:blipFill>
        <p:spPr>
          <a:xfrm>
            <a:off x="4716016" y="3069426"/>
            <a:ext cx="3240360" cy="2933061"/>
          </a:xfrm>
          <a:prstGeom prst="rect">
            <a:avLst/>
          </a:prstGeom>
        </p:spPr>
      </p:pic>
      <p:pic>
        <p:nvPicPr>
          <p:cNvPr id="9" name="Picture 8" descr="MARCH 21.jpg"/>
          <p:cNvPicPr>
            <a:picLocks noChangeAspect="1"/>
          </p:cNvPicPr>
          <p:nvPr/>
        </p:nvPicPr>
        <p:blipFill>
          <a:blip r:embed="rId5" cstate="print"/>
          <a:srcRect l="1888" t="4073" r="1188"/>
          <a:stretch>
            <a:fillRect/>
          </a:stretch>
        </p:blipFill>
        <p:spPr>
          <a:xfrm>
            <a:off x="1259632" y="188640"/>
            <a:ext cx="3312368" cy="288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22912" y="3675855"/>
            <a:ext cx="730424" cy="5544616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SHADOW IMPACT STUDY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JUNE 21.jpg"/>
          <p:cNvPicPr>
            <a:picLocks noChangeAspect="1"/>
          </p:cNvPicPr>
          <p:nvPr/>
        </p:nvPicPr>
        <p:blipFill>
          <a:blip r:embed="rId7" cstate="print"/>
          <a:srcRect l="2108" t="4207" r="3051"/>
          <a:stretch>
            <a:fillRect/>
          </a:stretch>
        </p:blipFill>
        <p:spPr>
          <a:xfrm>
            <a:off x="4716016" y="188640"/>
            <a:ext cx="3240360" cy="288032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22912" y="3675855"/>
            <a:ext cx="730424" cy="5544616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BUILT FORM COMPATIBILITY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16016" y="388982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 smtClean="0"/>
              <a:t>Proposed Townhouses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Compatible built form with adjacent stable residential neighbourhood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Streetscape with front porches and bay windows.  Locate garages on internal roadway.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Natural Buffer to the Valley</a:t>
            </a: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3212976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 smtClean="0"/>
              <a:t>Proposed Mid-Rise Residential Building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Compatible built form with Town and Regional planning objectives for </a:t>
            </a:r>
            <a:r>
              <a:rPr lang="en-CA" sz="1600" dirty="0" err="1" smtClean="0"/>
              <a:t>Yonge</a:t>
            </a:r>
            <a:r>
              <a:rPr lang="en-CA" sz="1600" dirty="0" smtClean="0"/>
              <a:t> Street Corridor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30.0 M Separation distance with 49° angular plane to adjacent existing building at 45 Eagle Street.  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Acoustic and landscape buffer with new </a:t>
            </a:r>
          </a:p>
          <a:p>
            <a:pPr lvl="1"/>
            <a:r>
              <a:rPr lang="en-CA" sz="1600" dirty="0" smtClean="0"/>
              <a:t>6.0 M evergreen trees.</a:t>
            </a:r>
          </a:p>
          <a:p>
            <a:pPr lvl="1">
              <a:buFont typeface="Arial" pitchFamily="34" charset="0"/>
              <a:buChar char="•"/>
            </a:pPr>
            <a:r>
              <a:rPr lang="en-CA" sz="1600" dirty="0" smtClean="0"/>
              <a:t> Natural Buffer to the Valley</a:t>
            </a:r>
            <a:endParaRPr lang="en-CA" sz="1600" dirty="0"/>
          </a:p>
        </p:txBody>
      </p:sp>
      <p:pic>
        <p:nvPicPr>
          <p:cNvPr id="12" name="Picture 11" descr="Baker's Lane (previous phase)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3922"/>
            <a:ext cx="4176464" cy="2343460"/>
          </a:xfrm>
          <a:prstGeom prst="rect">
            <a:avLst/>
          </a:prstGeom>
        </p:spPr>
      </p:pic>
      <p:pic>
        <p:nvPicPr>
          <p:cNvPr id="13" name="Picture 12" descr="built form compatibility pi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958" y="3054231"/>
            <a:ext cx="3289595" cy="28950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22912" y="3675855"/>
            <a:ext cx="730424" cy="5544616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SUSTAINABLE DESIGN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59632" y="476672"/>
            <a:ext cx="6624736" cy="518457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endParaRPr lang="en-CA" dirty="0" smtClean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33265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Sustainable Design Approach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558" y="836712"/>
            <a:ext cx="795688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 smtClean="0"/>
              <a:t>Sustainable Building Design:</a:t>
            </a:r>
          </a:p>
          <a:p>
            <a:endParaRPr lang="en-CA" sz="800" i="1" dirty="0" smtClean="0"/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Improved Energy Performance of Buildings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 Meet new energy performance standards of the 2012 Building Code for all buildings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 25% improvement to energy performance standard of the MNECB for mid-rise building</a:t>
            </a:r>
          </a:p>
          <a:p>
            <a:endParaRPr lang="en-CA" sz="800" i="1" dirty="0" smtClean="0"/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Integrate Sustainable Building Technologies where appropriate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 Use of Sustainable and Locally Sourced Materials where appropriate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 Use of Recycled Materials where appropriate</a:t>
            </a:r>
          </a:p>
          <a:p>
            <a:pPr lvl="3">
              <a:buFont typeface="Arial" pitchFamily="34" charset="0"/>
              <a:buChar char="•"/>
            </a:pPr>
            <a:r>
              <a:rPr lang="en-CA" sz="1400" dirty="0" smtClean="0"/>
              <a:t> Reduction in waste materials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Integrate Water Efficiency where appropriate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Integrate Energy Efficient Electrical Systems where appropriate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Provide Purchaser Option to Upgrade to Higher Performance Systems</a:t>
            </a:r>
          </a:p>
          <a:p>
            <a:endParaRPr lang="en-CA" sz="800" i="1" dirty="0" smtClean="0"/>
          </a:p>
          <a:p>
            <a:r>
              <a:rPr lang="en-CA" sz="1600" i="1" dirty="0" smtClean="0"/>
              <a:t>Sustainable Site Design:</a:t>
            </a:r>
          </a:p>
          <a:p>
            <a:endParaRPr lang="en-CA" sz="800" i="1" dirty="0" smtClean="0"/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Sustainable Storm Water Management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Ground Water Recharge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Integrate Rainwater Harvesting where appropriate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Sustainable Landscape Design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Energy Efficient Site Lighting</a:t>
            </a:r>
          </a:p>
          <a:p>
            <a:endParaRPr lang="en-CA" sz="800" i="1" dirty="0" smtClean="0"/>
          </a:p>
          <a:p>
            <a:r>
              <a:rPr lang="en-CA" sz="1600" i="1" dirty="0" smtClean="0"/>
              <a:t>Implementation:</a:t>
            </a:r>
          </a:p>
          <a:p>
            <a:pPr lvl="1">
              <a:buFont typeface="Arial" pitchFamily="34" charset="0"/>
              <a:buChar char="•"/>
            </a:pPr>
            <a:r>
              <a:rPr lang="en-CA" sz="1400" dirty="0" smtClean="0"/>
              <a:t> Provide Detailed Implementation Plan at Site Plan Approval and Building Permit Approval Stages	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524 East Colour Le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591" y="476672"/>
            <a:ext cx="3525451" cy="2461584"/>
          </a:xfrm>
          <a:prstGeom prst="rect">
            <a:avLst/>
          </a:prstGeom>
        </p:spPr>
      </p:pic>
      <p:pic>
        <p:nvPicPr>
          <p:cNvPr id="16" name="Picture 15" descr="2524 North Colour Let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4830" y="476935"/>
            <a:ext cx="3474049" cy="2460784"/>
          </a:xfrm>
          <a:prstGeom prst="rect">
            <a:avLst/>
          </a:prstGeom>
        </p:spPr>
      </p:pic>
      <p:pic>
        <p:nvPicPr>
          <p:cNvPr id="17" name="Picture 16" descr="2524 South Colour Let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301" y="3417171"/>
            <a:ext cx="3400280" cy="2412825"/>
          </a:xfrm>
          <a:prstGeom prst="rect">
            <a:avLst/>
          </a:prstGeom>
        </p:spPr>
      </p:pic>
      <p:pic>
        <p:nvPicPr>
          <p:cNvPr id="18" name="Picture 17" descr="2524 West Colour Letter.jpg"/>
          <p:cNvPicPr>
            <a:picLocks noChangeAspect="1"/>
          </p:cNvPicPr>
          <p:nvPr/>
        </p:nvPicPr>
        <p:blipFill>
          <a:blip r:embed="rId6" cstate="print"/>
          <a:srcRect t="2931"/>
          <a:stretch>
            <a:fillRect/>
          </a:stretch>
        </p:blipFill>
        <p:spPr>
          <a:xfrm>
            <a:off x="5132685" y="3429000"/>
            <a:ext cx="3474000" cy="23843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84000" y="2869879"/>
            <a:ext cx="2256452" cy="23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000" dirty="0" smtClean="0"/>
              <a:t>NORTH ELEVATION</a:t>
            </a:r>
            <a:endParaRPr lang="en-CA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6384000" y="5741728"/>
            <a:ext cx="2256452" cy="23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000" dirty="0" smtClean="0"/>
              <a:t>WEST ELEVATION</a:t>
            </a:r>
            <a:endParaRPr lang="en-CA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503548" y="2869879"/>
            <a:ext cx="2256452" cy="23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EAST ELEVATION</a:t>
            </a:r>
            <a:endParaRPr lang="en-CA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03548" y="5741728"/>
            <a:ext cx="2256452" cy="23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SOUTH ELEVATION</a:t>
            </a:r>
            <a:endParaRPr lang="en-CA" sz="1000" dirty="0"/>
          </a:p>
        </p:txBody>
      </p:sp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22912" y="3675855"/>
            <a:ext cx="730424" cy="5544616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ARCHITECTURAL DESIGN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99792" y="4462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Mid-Rise Residential Building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ock D-TH4 - 2000.jpg"/>
          <p:cNvPicPr>
            <a:picLocks noChangeAspect="1"/>
          </p:cNvPicPr>
          <p:nvPr/>
        </p:nvPicPr>
        <p:blipFill>
          <a:blip r:embed="rId3" cstate="print"/>
          <a:srcRect b="3219"/>
          <a:stretch>
            <a:fillRect/>
          </a:stretch>
        </p:blipFill>
        <p:spPr>
          <a:xfrm>
            <a:off x="971600" y="3140968"/>
            <a:ext cx="4705200" cy="2730757"/>
          </a:xfrm>
          <a:prstGeom prst="rect">
            <a:avLst/>
          </a:prstGeom>
        </p:spPr>
      </p:pic>
      <p:pic>
        <p:nvPicPr>
          <p:cNvPr id="10" name="Picture 9" descr="Block TH1 with TH5 - 1200.jpg"/>
          <p:cNvPicPr>
            <a:picLocks noChangeAspect="1"/>
          </p:cNvPicPr>
          <p:nvPr/>
        </p:nvPicPr>
        <p:blipFill>
          <a:blip r:embed="rId4" cstate="print"/>
          <a:srcRect b="8031"/>
          <a:stretch>
            <a:fillRect/>
          </a:stretch>
        </p:blipFill>
        <p:spPr>
          <a:xfrm flipH="1">
            <a:off x="971600" y="472551"/>
            <a:ext cx="4705200" cy="2596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57326" y="2859546"/>
            <a:ext cx="222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TOWNHOUSES ADJACENT TO VALLEY</a:t>
            </a:r>
            <a:endParaRPr lang="en-CA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57326" y="5661248"/>
            <a:ext cx="2515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TOWNHOUSES ADJACENT TO EAGLE STREET</a:t>
            </a:r>
            <a:endParaRPr lang="en-CA" sz="1000" dirty="0"/>
          </a:p>
        </p:txBody>
      </p:sp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22912" y="3675855"/>
            <a:ext cx="730424" cy="5544616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ARCHITECTURAL DESIGN</a:t>
            </a:r>
            <a:endParaRPr lang="en-CA" sz="3200" dirty="0"/>
          </a:p>
        </p:txBody>
      </p:sp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99792" y="44624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Low-Rise Residential Buildings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912668" y="4265611"/>
            <a:ext cx="730424" cy="4365104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INTRODUCTION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9632" y="1268760"/>
            <a:ext cx="6624736" cy="4320480"/>
          </a:xfrm>
          <a:prstGeom prst="rect">
            <a:avLst/>
          </a:prstGeom>
        </p:spPr>
        <p:txBody>
          <a:bodyPr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0" h="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i="1" dirty="0" smtClean="0"/>
              <a:t>Planning Justification Report:</a:t>
            </a:r>
            <a:endParaRPr lang="en-US" sz="2200" dirty="0" smtClean="0"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Peter </a:t>
            </a:r>
            <a:r>
              <a:rPr lang="en-US" sz="3600" dirty="0">
                <a:ea typeface="+mj-ea"/>
                <a:cs typeface="+mj-cs"/>
              </a:rPr>
              <a:t>E. Allen</a:t>
            </a:r>
            <a:r>
              <a:rPr lang="en-US" sz="3200" dirty="0">
                <a:ea typeface="+mj-ea"/>
                <a:cs typeface="+mj-cs"/>
              </a:rPr>
              <a:t/>
            </a:r>
            <a:br>
              <a:rPr lang="en-US" sz="3200" dirty="0">
                <a:ea typeface="+mj-ea"/>
                <a:cs typeface="+mj-cs"/>
              </a:rPr>
            </a:br>
            <a:r>
              <a:rPr lang="en-US" sz="1900" dirty="0" smtClean="0">
                <a:ea typeface="+mj-ea"/>
                <a:cs typeface="+mj-cs"/>
              </a:rPr>
              <a:t>President</a:t>
            </a:r>
            <a:r>
              <a:rPr lang="en-US" sz="1900" dirty="0">
                <a:ea typeface="+mj-ea"/>
                <a:cs typeface="+mj-cs"/>
              </a:rPr>
              <a:t/>
            </a:r>
            <a:br>
              <a:rPr lang="en-US" sz="1900" dirty="0">
                <a:ea typeface="+mj-ea"/>
                <a:cs typeface="+mj-cs"/>
              </a:rPr>
            </a:br>
            <a:r>
              <a:rPr lang="en-US" sz="1900" dirty="0">
                <a:ea typeface="+mj-ea"/>
                <a:cs typeface="+mj-cs"/>
              </a:rPr>
              <a:t>Peter E. Allen and Associates </a:t>
            </a:r>
            <a:endParaRPr lang="en-US" sz="1900" dirty="0" smtClean="0"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1900" dirty="0" smtClean="0">
                <a:ea typeface="+mj-ea"/>
                <a:cs typeface="+mj-cs"/>
              </a:rPr>
              <a:t>Planning </a:t>
            </a:r>
            <a:r>
              <a:rPr lang="en-US" sz="1900" dirty="0">
                <a:ea typeface="+mj-ea"/>
                <a:cs typeface="+mj-cs"/>
              </a:rPr>
              <a:t>Consultants</a:t>
            </a:r>
            <a:r>
              <a:rPr lang="en-US" sz="3200" dirty="0">
                <a:ea typeface="+mj-ea"/>
                <a:cs typeface="+mj-cs"/>
              </a:rPr>
              <a:t/>
            </a:r>
            <a:br>
              <a:rPr lang="en-US" sz="3200" dirty="0">
                <a:ea typeface="+mj-ea"/>
                <a:cs typeface="+mj-cs"/>
              </a:rPr>
            </a:br>
            <a:endParaRPr lang="en-US" sz="3200" dirty="0"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+mj-cs"/>
              </a:rPr>
              <a:t/>
            </a:r>
            <a:br>
              <a:rPr lang="en-US" sz="2000" dirty="0">
                <a:ea typeface="+mj-ea"/>
                <a:cs typeface="+mj-cs"/>
              </a:rPr>
            </a:br>
            <a:r>
              <a:rPr lang="en-US" sz="2200" i="1" dirty="0" smtClean="0">
                <a:ea typeface="+mj-ea"/>
                <a:cs typeface="+mj-cs"/>
              </a:rPr>
              <a:t>Architecture &amp; Urban Design: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John </a:t>
            </a:r>
            <a:r>
              <a:rPr lang="en-US" sz="3600" dirty="0">
                <a:ea typeface="+mj-ea"/>
                <a:cs typeface="+mj-cs"/>
              </a:rPr>
              <a:t>de Valence</a:t>
            </a:r>
            <a:r>
              <a:rPr lang="en-US" sz="3200" dirty="0">
                <a:ea typeface="+mj-ea"/>
                <a:cs typeface="+mj-cs"/>
              </a:rPr>
              <a:t/>
            </a:r>
            <a:br>
              <a:rPr lang="en-US" sz="3200" dirty="0">
                <a:ea typeface="+mj-ea"/>
                <a:cs typeface="+mj-cs"/>
              </a:rPr>
            </a:br>
            <a:r>
              <a:rPr lang="en-US" sz="1900" dirty="0">
                <a:ea typeface="+mj-ea"/>
                <a:cs typeface="+mj-cs"/>
              </a:rPr>
              <a:t>Partner </a:t>
            </a:r>
            <a:br>
              <a:rPr lang="en-US" sz="1900" dirty="0">
                <a:ea typeface="+mj-ea"/>
                <a:cs typeface="+mj-cs"/>
              </a:rPr>
            </a:br>
            <a:r>
              <a:rPr lang="en-US" sz="1900" dirty="0">
                <a:ea typeface="+mj-ea"/>
                <a:cs typeface="+mj-cs"/>
              </a:rPr>
              <a:t>PDA Architects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endParaRPr lang="en-US" sz="20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SUPPORTING RESEARCH &amp; REPORTS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259632" y="476672"/>
            <a:ext cx="6624736" cy="518457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Planning Justification Report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Natural Heritage Information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Landscape Master Plan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Stage 1 Archaeological Assessment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Soil Investigation Report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Phase 1 and Phase II Environmental Site Assessment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</a:t>
            </a:r>
            <a:r>
              <a:rPr lang="en-CA" dirty="0" err="1" smtClean="0">
                <a:cs typeface="Arial" charset="0"/>
              </a:rPr>
              <a:t>Hydrogeological</a:t>
            </a:r>
            <a:r>
              <a:rPr lang="en-CA" dirty="0" smtClean="0">
                <a:cs typeface="Arial" charset="0"/>
              </a:rPr>
              <a:t> Study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Traffic Impact Study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Functional Servicing and </a:t>
            </a:r>
            <a:r>
              <a:rPr lang="en-CA" dirty="0" err="1" smtClean="0">
                <a:cs typeface="Arial" charset="0"/>
              </a:rPr>
              <a:t>Stormwater</a:t>
            </a:r>
            <a:r>
              <a:rPr lang="en-CA" dirty="0" smtClean="0">
                <a:cs typeface="Arial" charset="0"/>
              </a:rPr>
              <a:t> Management Report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Shadow Impact Study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Preliminary Environmental Noise Report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CA" dirty="0" smtClean="0">
                <a:cs typeface="Arial" charset="0"/>
              </a:rPr>
              <a:t> Site Lighting Calculations</a:t>
            </a:r>
            <a:endParaRPr lang="en-CA" dirty="0"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EXISTING LAND USE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M:\2524\2524_DWGS\110110 MAP FILES\PLOTS\2524 MAP 1 1202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504" y="130345"/>
            <a:ext cx="8991600" cy="58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PROPOSED SITE PLAN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2524 MAP 2- SITE PLAN 120208.jpg"/>
          <p:cNvPicPr>
            <a:picLocks noChangeAspect="1"/>
          </p:cNvPicPr>
          <p:nvPr/>
        </p:nvPicPr>
        <p:blipFill>
          <a:blip r:embed="rId4" cstate="print"/>
          <a:srcRect l="3622"/>
          <a:stretch>
            <a:fillRect/>
          </a:stretch>
        </p:blipFill>
        <p:spPr bwMode="auto">
          <a:xfrm>
            <a:off x="323528" y="116158"/>
            <a:ext cx="8432762" cy="583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PROPOSED SWM STRATEGY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2524 MAP 2- SITE PLAN 120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504" y="116632"/>
            <a:ext cx="897177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MAP 3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2524 MAP 3 1103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200" y="130345"/>
            <a:ext cx="8991600" cy="58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2524 MAP 4 110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117472"/>
            <a:ext cx="8991600" cy="58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MAP 4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-emai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7642" y="6166942"/>
            <a:ext cx="486846" cy="562443"/>
          </a:xfrm>
        </p:spPr>
      </p:pic>
      <p:sp>
        <p:nvSpPr>
          <p:cNvPr id="8" name="Rectangle 7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070884" y="3423827"/>
            <a:ext cx="730424" cy="6048672"/>
          </a:xfrm>
        </p:spPr>
        <p:txBody>
          <a:bodyPr vert="vert270">
            <a:noAutofit/>
          </a:bodyPr>
          <a:lstStyle/>
          <a:p>
            <a:pPr algn="r"/>
            <a:r>
              <a:rPr lang="en-CA" sz="3200" dirty="0" smtClean="0"/>
              <a:t>EXISTING ZONING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2016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Proposed </a:t>
            </a:r>
          </a:p>
          <a:p>
            <a:r>
              <a:rPr lang="en-CA" sz="1400" dirty="0" smtClean="0"/>
              <a:t>Residential Development</a:t>
            </a:r>
          </a:p>
          <a:p>
            <a:r>
              <a:rPr lang="en-CA" sz="1000" dirty="0" smtClean="0"/>
              <a:t>55 Eagle Street, Newmarket ON</a:t>
            </a:r>
            <a:endParaRPr lang="en-CA" sz="1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2524 MAP 5 110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200" y="117472"/>
            <a:ext cx="8991600" cy="58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DE9583AE538F4496C9349C5736E241" ma:contentTypeVersion="1" ma:contentTypeDescription="Create a new document." ma:contentTypeScope="" ma:versionID="5799c7bfb54df2817cc417f4ff9cb79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7E34C65-96C3-46FB-94B8-E66FF7555B0F}"/>
</file>

<file path=customXml/itemProps2.xml><?xml version="1.0" encoding="utf-8"?>
<ds:datastoreItem xmlns:ds="http://schemas.openxmlformats.org/officeDocument/2006/customXml" ds:itemID="{2E8C57EF-BC0A-4885-A9D5-80A92C3E3EAC}"/>
</file>

<file path=customXml/itemProps3.xml><?xml version="1.0" encoding="utf-8"?>
<ds:datastoreItem xmlns:ds="http://schemas.openxmlformats.org/officeDocument/2006/customXml" ds:itemID="{701890E6-BD15-4F3A-9CDF-10F4AE4B2C69}"/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615</Words>
  <Application>Microsoft Office PowerPoint</Application>
  <PresentationFormat>On-screen Show (4:3)</PresentationFormat>
  <Paragraphs>163</Paragraphs>
  <Slides>19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Public Meeting on Proposed Development Applications for:  Millford Development Ltd. 55 Eagle Street, Newmarket, ON  Monday, February 27, 2012</vt:lpstr>
      <vt:lpstr>INTRODUCTION</vt:lpstr>
      <vt:lpstr>SUPPORTING RESEARCH &amp; REPORTS</vt:lpstr>
      <vt:lpstr>EXISTING LAND USE</vt:lpstr>
      <vt:lpstr>PROPOSED SITE PLAN</vt:lpstr>
      <vt:lpstr>PROPOSED SWM STRATEGY</vt:lpstr>
      <vt:lpstr>MAP 3</vt:lpstr>
      <vt:lpstr>MAP 4</vt:lpstr>
      <vt:lpstr>EXISTING ZONING</vt:lpstr>
      <vt:lpstr>PROPOSED ZONING</vt:lpstr>
      <vt:lpstr>DEVELOPMENT CONCEPT</vt:lpstr>
      <vt:lpstr>URBAN DESIGN CONCEPT</vt:lpstr>
      <vt:lpstr>MOVEMENT SYSTEMS</vt:lpstr>
      <vt:lpstr>LANDSCAPE DESIGN</vt:lpstr>
      <vt:lpstr>SHADOW IMPACT STUDY</vt:lpstr>
      <vt:lpstr>BUILT FORM COMPATIBILITY</vt:lpstr>
      <vt:lpstr>SUSTAINABLE DESIGN</vt:lpstr>
      <vt:lpstr>ARCHITECTURAL DESIGN</vt:lpstr>
      <vt:lpstr>ARCHITECTURAL DESIGN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Rendering</dc:creator>
  <cp:lastModifiedBy>Plaunt, Marion</cp:lastModifiedBy>
  <cp:revision>102</cp:revision>
  <dcterms:created xsi:type="dcterms:W3CDTF">2012-02-15T15:17:06Z</dcterms:created>
  <dcterms:modified xsi:type="dcterms:W3CDTF">2012-02-27T20:12:15Z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0x010100C2DE9583AE538F4496C9349C5736E241</vt:lpwstr>
  </property>
</Properties>
</file>